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9" r:id="rId3"/>
    <p:sldId id="257" r:id="rId4"/>
    <p:sldId id="269" r:id="rId5"/>
    <p:sldId id="258" r:id="rId6"/>
    <p:sldId id="260" r:id="rId7"/>
    <p:sldId id="261" r:id="rId8"/>
    <p:sldId id="262" r:id="rId9"/>
    <p:sldId id="263" r:id="rId10"/>
    <p:sldId id="264" r:id="rId11"/>
    <p:sldId id="267" r:id="rId12"/>
    <p:sldId id="268"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74" autoAdjust="0"/>
  </p:normalViewPr>
  <p:slideViewPr>
    <p:cSldViewPr snapToGrid="0">
      <p:cViewPr varScale="1">
        <p:scale>
          <a:sx n="68" d="100"/>
          <a:sy n="68" d="100"/>
        </p:scale>
        <p:origin x="-7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A602D05-0948-4059-8AA8-6636A45ECC08}" type="datetimeFigureOut">
              <a:rPr lang="tr-TR" smtClean="0"/>
              <a:pPr/>
              <a:t>22.08.2024</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ED882AF-FA54-4767-B78C-C3AEB4460E8B}" type="slidenum">
              <a:rPr lang="tr-TR" smtClean="0"/>
              <a:pPr/>
              <a:t>‹#›</a:t>
            </a:fld>
            <a:endParaRPr lang="tr-T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8739485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602D05-0948-4059-8AA8-6636A45ECC08}" type="datetimeFigureOut">
              <a:rPr lang="tr-TR" smtClean="0"/>
              <a:pPr/>
              <a:t>22.08.2024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19989285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602D05-0948-4059-8AA8-6636A45ECC08}" type="datetimeFigureOut">
              <a:rPr lang="tr-TR" smtClean="0"/>
              <a:pPr/>
              <a:t>22.08.2024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14275680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602D05-0948-4059-8AA8-6636A45ECC08}" type="datetimeFigureOut">
              <a:rPr lang="tr-TR" smtClean="0"/>
              <a:pPr/>
              <a:t>22.08.2024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4194859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A602D05-0948-4059-8AA8-6636A45ECC08}" type="datetimeFigureOut">
              <a:rPr lang="tr-TR" smtClean="0"/>
              <a:pPr/>
              <a:t>22.08.2024</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ED882AF-FA54-4767-B78C-C3AEB4460E8B}" type="slidenum">
              <a:rPr lang="tr-TR" smtClean="0"/>
              <a:pPr/>
              <a:t>‹#›</a:t>
            </a:fld>
            <a:endParaRPr lang="tr-T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1550664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A602D05-0948-4059-8AA8-6636A45ECC08}" type="datetimeFigureOut">
              <a:rPr lang="tr-TR" smtClean="0"/>
              <a:pPr/>
              <a:t>22.08.2024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8072073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57300" y="2909102"/>
            <a:ext cx="480060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633864" y="2909102"/>
            <a:ext cx="480060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A602D05-0948-4059-8AA8-6636A45ECC08}" type="datetimeFigureOut">
              <a:rPr lang="tr-TR" smtClean="0"/>
              <a:pPr/>
              <a:t>22.08.2024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976789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A602D05-0948-4059-8AA8-6636A45ECC08}" type="datetimeFigureOut">
              <a:rPr lang="tr-TR" smtClean="0"/>
              <a:pPr/>
              <a:t>22.08.2024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21559975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02D05-0948-4059-8AA8-6636A45ECC08}" type="datetimeFigureOut">
              <a:rPr lang="tr-TR" smtClean="0"/>
              <a:pPr/>
              <a:t>22.08.2024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29672957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65051" y="6375679"/>
            <a:ext cx="1233355" cy="348462"/>
          </a:xfrm>
        </p:spPr>
        <p:txBody>
          <a:bodyPr/>
          <a:lstStyle/>
          <a:p>
            <a:fld id="{CA602D05-0948-4059-8AA8-6636A45ECC08}" type="datetimeFigureOut">
              <a:rPr lang="tr-TR" smtClean="0"/>
              <a:pPr/>
              <a:t>22.08.2024</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4ED882AF-FA54-4767-B78C-C3AEB4460E8B}" type="slidenum">
              <a:rPr lang="tr-TR" smtClean="0"/>
              <a:pPr/>
              <a:t>‹#›</a:t>
            </a:fld>
            <a:endParaRPr lang="tr-T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8387637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65950" y="6375679"/>
            <a:ext cx="1232456" cy="348462"/>
          </a:xfrm>
        </p:spPr>
        <p:txBody>
          <a:bodyPr/>
          <a:lstStyle/>
          <a:p>
            <a:fld id="{CA602D05-0948-4059-8AA8-6636A45ECC08}" type="datetimeFigureOut">
              <a:rPr lang="tr-TR" smtClean="0"/>
              <a:pPr/>
              <a:t>22.08.2024</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4ED882AF-FA54-4767-B78C-C3AEB4460E8B}" type="slidenum">
              <a:rPr lang="tr-TR" smtClean="0"/>
              <a:pPr/>
              <a:t>‹#›</a:t>
            </a:fld>
            <a:endParaRPr lang="tr-TR"/>
          </a:p>
        </p:txBody>
      </p:sp>
    </p:spTree>
    <p:extLst>
      <p:ext uri="{BB962C8B-B14F-4D97-AF65-F5344CB8AC3E}">
        <p14:creationId xmlns:p14="http://schemas.microsoft.com/office/powerpoint/2010/main" xmlns="" val="39300027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A602D05-0948-4059-8AA8-6636A45ECC08}" type="datetimeFigureOut">
              <a:rPr lang="tr-TR" smtClean="0"/>
              <a:pPr/>
              <a:t>22.08.2024</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ED882AF-FA54-4767-B78C-C3AEB4460E8B}" type="slidenum">
              <a:rPr lang="tr-TR" smtClean="0"/>
              <a:pPr/>
              <a:t>‹#›</a:t>
            </a:fld>
            <a:endParaRPr lang="tr-T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509056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media" Target="../media/media1.m4a"/><Relationship Id="rId2" Type="http://schemas.openxmlformats.org/officeDocument/2006/relationships/slideLayout" Target="../slideLayouts/slideLayout1.xml"/><Relationship Id="rId1" Type="http://schemas.openxmlformats.org/officeDocument/2006/relationships/audio"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media2.m4a"/><Relationship Id="rId5" Type="http://schemas.openxmlformats.org/officeDocument/2006/relationships/image" Target="../media/image1.png"/><Relationship Id="rId4" Type="http://schemas.microsoft.com/office/2007/relationships/media" Target="../media/media2.m4a"/></Relationships>
</file>

<file path=ppt/slides/_rels/slide3.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slideLayout" Target="../slideLayouts/slideLayout2.xml"/><Relationship Id="rId1" Type="http://schemas.openxmlformats.org/officeDocument/2006/relationships/audio"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media" Target="../media/media4.m4a"/><Relationship Id="rId2" Type="http://schemas.openxmlformats.org/officeDocument/2006/relationships/slideLayout" Target="../slideLayouts/slideLayout2.xml"/><Relationship Id="rId1" Type="http://schemas.openxmlformats.org/officeDocument/2006/relationships/audio"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slideLayout" Target="../slideLayouts/slideLayout2.xml"/><Relationship Id="rId1" Type="http://schemas.openxmlformats.org/officeDocument/2006/relationships/audio"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6.m4a"/><Relationship Id="rId5" Type="http://schemas.openxmlformats.org/officeDocument/2006/relationships/image" Target="../media/image1.png"/><Relationship Id="rId4" Type="http://schemas.microsoft.com/office/2007/relationships/media" Target="../media/media6.m4a"/></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ln>
            <a:solidFill>
              <a:schemeClr val="bg1"/>
            </a:solidFill>
          </a:ln>
        </p:spPr>
        <p:txBody>
          <a:bodyPr/>
          <a:lstStyle/>
          <a:p>
            <a:r>
              <a:rPr lang="tr-TR" dirty="0" smtClean="0">
                <a:solidFill>
                  <a:srgbClr val="00B0F0"/>
                </a:solidFill>
              </a:rPr>
              <a:t>OKUL ÖNCESİ EĞİTİMİN ÖNEMİ</a:t>
            </a:r>
            <a:endParaRPr lang="tr-TR" dirty="0">
              <a:solidFill>
                <a:srgbClr val="00B0F0"/>
              </a:solidFill>
            </a:endParaRPr>
          </a:p>
        </p:txBody>
      </p:sp>
      <p:sp>
        <p:nvSpPr>
          <p:cNvPr id="3" name="Alt Başlık 2"/>
          <p:cNvSpPr>
            <a:spLocks noGrp="1"/>
          </p:cNvSpPr>
          <p:nvPr>
            <p:ph type="subTitle" idx="1"/>
          </p:nvPr>
        </p:nvSpPr>
        <p:spPr/>
        <p:txBody>
          <a:bodyPr/>
          <a:lstStyle/>
          <a:p>
            <a:r>
              <a:rPr lang="tr-TR" dirty="0" smtClean="0"/>
              <a:t>Eskişehir Tepebaşı milli eğitim müdürlüğü</a:t>
            </a:r>
            <a:endParaRPr lang="tr-TR" dirty="0"/>
          </a:p>
        </p:txBody>
      </p:sp>
      <p:pic>
        <p:nvPicPr>
          <p:cNvPr id="6" name="Ses 5">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1366500" y="6032500"/>
            <a:ext cx="609600" cy="609600"/>
          </a:xfrm>
          <a:prstGeom prst="rect">
            <a:avLst/>
          </a:prstGeom>
        </p:spPr>
      </p:pic>
    </p:spTree>
    <p:extLst>
      <p:ext uri="{BB962C8B-B14F-4D97-AF65-F5344CB8AC3E}">
        <p14:creationId xmlns:p14="http://schemas.microsoft.com/office/powerpoint/2010/main" xmlns="" val="2953108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00B0F0"/>
                </a:solidFill>
                <a:latin typeface="Aharoni" panose="02010803020104030203" pitchFamily="2" charset="-79"/>
                <a:cs typeface="Aharoni" panose="02010803020104030203" pitchFamily="2" charset="-79"/>
              </a:rPr>
              <a:t>Öz bakım Becerilerinin Gelişimi</a:t>
            </a:r>
            <a:r>
              <a:rPr lang="tr-TR" dirty="0">
                <a:solidFill>
                  <a:srgbClr val="00B0F0"/>
                </a:solidFill>
                <a:latin typeface="Aharoni" panose="02010803020104030203" pitchFamily="2" charset="-79"/>
                <a:cs typeface="Aharoni" panose="02010803020104030203" pitchFamily="2" charset="-79"/>
              </a:rPr>
              <a:t/>
            </a:r>
            <a:br>
              <a:rPr lang="tr-TR" dirty="0">
                <a:solidFill>
                  <a:srgbClr val="00B0F0"/>
                </a:solidFill>
                <a:latin typeface="Aharoni" panose="02010803020104030203" pitchFamily="2" charset="-79"/>
                <a:cs typeface="Aharoni" panose="02010803020104030203" pitchFamily="2" charset="-79"/>
              </a:rPr>
            </a:br>
            <a:endParaRPr lang="tr-TR" dirty="0">
              <a:solidFill>
                <a:srgbClr val="00B0F0"/>
              </a:solidFill>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p:txBody>
          <a:bodyPr/>
          <a:lstStyle/>
          <a:p>
            <a:r>
              <a:rPr lang="tr-TR" dirty="0" smtClean="0"/>
              <a:t>Okul </a:t>
            </a:r>
            <a:r>
              <a:rPr lang="tr-TR" dirty="0"/>
              <a:t>öncesi eğitim ile </a:t>
            </a:r>
            <a:r>
              <a:rPr lang="tr-TR" dirty="0" smtClean="0"/>
              <a:t>,çocuklar </a:t>
            </a:r>
            <a:r>
              <a:rPr lang="tr-TR" dirty="0"/>
              <a:t> </a:t>
            </a:r>
            <a:r>
              <a:rPr lang="tr-TR" dirty="0" smtClean="0"/>
              <a:t>yemek </a:t>
            </a:r>
            <a:r>
              <a:rPr lang="tr-TR" dirty="0" err="1"/>
              <a:t>yeme,el</a:t>
            </a:r>
            <a:r>
              <a:rPr lang="tr-TR" dirty="0"/>
              <a:t> </a:t>
            </a:r>
            <a:r>
              <a:rPr lang="tr-TR" dirty="0" err="1"/>
              <a:t>yıkama,ayakkabı</a:t>
            </a:r>
            <a:r>
              <a:rPr lang="tr-TR" dirty="0"/>
              <a:t> giyme, </a:t>
            </a:r>
            <a:r>
              <a:rPr lang="tr-TR" dirty="0" smtClean="0"/>
              <a:t>tuvalete gitme  </a:t>
            </a:r>
            <a:r>
              <a:rPr lang="tr-TR" dirty="0"/>
              <a:t>gibi </a:t>
            </a:r>
            <a:r>
              <a:rPr lang="tr-TR" dirty="0" smtClean="0"/>
              <a:t>davranışları yerine getirerek ,kendi </a:t>
            </a:r>
            <a:r>
              <a:rPr lang="tr-TR" dirty="0"/>
              <a:t>bakımlarını yapabilme, sorumluluk alabilme ve yaşam becerisi edinme alanlarında gelişirler. Nitelikli, sağlıklı ve istenilen davranışlara sahip bireylerin yetiştirilmesi için, eğitime küçük yaşlarda başlanmalıdır. </a:t>
            </a:r>
          </a:p>
          <a:p>
            <a:pPr marL="0" indent="0">
              <a:buNone/>
            </a:pPr>
            <a:endParaRPr lang="tr-TR" dirty="0"/>
          </a:p>
        </p:txBody>
      </p:sp>
      <p:pic>
        <p:nvPicPr>
          <p:cNvPr id="5" name="Resim 4"/>
          <p:cNvPicPr>
            <a:picLocks noChangeAspect="1"/>
          </p:cNvPicPr>
          <p:nvPr/>
        </p:nvPicPr>
        <p:blipFill>
          <a:blip r:embed="rId2" cstate="print"/>
          <a:stretch>
            <a:fillRect/>
          </a:stretch>
        </p:blipFill>
        <p:spPr>
          <a:xfrm>
            <a:off x="3325091" y="3920836"/>
            <a:ext cx="4875963" cy="2900979"/>
          </a:xfrm>
          <a:prstGeom prst="rect">
            <a:avLst/>
          </a:prstGeom>
        </p:spPr>
      </p:pic>
    </p:spTree>
    <p:extLst>
      <p:ext uri="{BB962C8B-B14F-4D97-AF65-F5344CB8AC3E}">
        <p14:creationId xmlns:p14="http://schemas.microsoft.com/office/powerpoint/2010/main" xmlns="" val="4492538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F0"/>
                </a:solidFill>
                <a:latin typeface="Aharoni" panose="02010803020104030203" pitchFamily="2" charset="-79"/>
                <a:cs typeface="Aharoni" panose="02010803020104030203" pitchFamily="2" charset="-79"/>
              </a:rPr>
              <a:t>Öz Bilincin Gelişimi</a:t>
            </a:r>
            <a:endParaRPr lang="tr-TR" dirty="0">
              <a:solidFill>
                <a:srgbClr val="00B0F0"/>
              </a:solidFill>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a:xfrm>
            <a:off x="1251678" y="1108364"/>
            <a:ext cx="6839377" cy="5533735"/>
          </a:xfrm>
        </p:spPr>
        <p:txBody>
          <a:bodyPr>
            <a:normAutofit fontScale="85000" lnSpcReduction="20000"/>
          </a:bodyPr>
          <a:lstStyle/>
          <a:p>
            <a:r>
              <a:rPr lang="tr-TR" dirty="0" smtClean="0"/>
              <a:t>Çocuk </a:t>
            </a:r>
            <a:r>
              <a:rPr lang="tr-TR" dirty="0"/>
              <a:t>gelişimi özellikle ilk üç yılda oldukça hızlı bir şekilde gerçekleşir. Bu süreçte çocuklar iletişim kurmayı, konuşmayı ve yürümeyi öğrenirler. İlk olarak temel duygular meydana gelir. Onun hemen ardından zihinsel gelişim başlar ve öz bilinç duyguları ortaya çıkar. İlk olarak çocuklar ben ayrımı yapmayı öğrenirler.</a:t>
            </a:r>
          </a:p>
          <a:p>
            <a:r>
              <a:rPr lang="tr-TR" dirty="0"/>
              <a:t>Zamanla suç, utanç, mahcubiyet ve üzüntü gibi duygular da “</a:t>
            </a:r>
            <a:r>
              <a:rPr lang="tr-TR" b="1" dirty="0"/>
              <a:t>ben</a:t>
            </a:r>
            <a:r>
              <a:rPr lang="tr-TR" dirty="0"/>
              <a:t>” kavramı ile birlikte gelir. Lakin tek başına öz bilinç gelişimi mümkün değildir. Çocukların sağlıklı bir değerlendirme yapacak konuma gelebilmeleri için bir toplumda nasıl yaşanması gerektiğini öğrenmeleri gerekir. Yani toplum standartları ve normlarını öğrenmeleri ardından da kendi hedef ve hayallerini fark etmesi gerekir. Bu süreç öz bilincin gelişimini oluşturur.</a:t>
            </a:r>
          </a:p>
          <a:p>
            <a:r>
              <a:rPr lang="tr-TR" dirty="0"/>
              <a:t>Öz bilinç, temel duygulara kıyasla ileriki gelişim noktalarında oluşmaya başlar ve gelişimleri görece zaman almaktadır. Çocuklar toplum içerisinde yaşayarak bu duyguların anlamlarını kavrar. İlk bakışta bir refleks olarak kazanıldığı düşünülse de duygular, bir öğrenim süreci sonrasında kazanılır.</a:t>
            </a:r>
          </a:p>
          <a:p>
            <a:r>
              <a:rPr lang="tr-TR" dirty="0"/>
              <a:t>Okul öncesi eğitim ile yaşıt çocuklar birbirleri ile iletişim kurar ve birbirleri sayesinde bu duyguların temelini kazanır. Örneğin; ödevini yapmayan bir çocuğun mahcubiyet hissetmesi öz bilinç kazanmasındandır ve temelini okul öncesi verilen eğitim oluşturur. Bu duygular çocuklarda iletişimi, sosyal kabiliyeti ve toplumda yaşama yeteneklerini </a:t>
            </a:r>
            <a:r>
              <a:rPr lang="tr-TR" dirty="0" smtClean="0"/>
              <a:t>geliştirir</a:t>
            </a:r>
            <a:r>
              <a:rPr lang="tr-TR" dirty="0"/>
              <a:t>. </a:t>
            </a:r>
          </a:p>
          <a:p>
            <a:pPr marL="0" indent="0">
              <a:buNone/>
            </a:pPr>
            <a:r>
              <a:rPr lang="tr-TR" dirty="0"/>
              <a:t> </a:t>
            </a:r>
          </a:p>
          <a:p>
            <a:endParaRPr lang="tr-TR" dirty="0"/>
          </a:p>
        </p:txBody>
      </p:sp>
      <p:pic>
        <p:nvPicPr>
          <p:cNvPr id="5" name="Resim 4"/>
          <p:cNvPicPr>
            <a:picLocks noChangeAspect="1"/>
          </p:cNvPicPr>
          <p:nvPr/>
        </p:nvPicPr>
        <p:blipFill>
          <a:blip r:embed="rId2" cstate="print"/>
          <a:stretch>
            <a:fillRect/>
          </a:stretch>
        </p:blipFill>
        <p:spPr>
          <a:xfrm>
            <a:off x="8167831" y="1454727"/>
            <a:ext cx="3503469" cy="4003964"/>
          </a:xfrm>
          <a:prstGeom prst="rect">
            <a:avLst/>
          </a:prstGeom>
        </p:spPr>
      </p:pic>
    </p:spTree>
    <p:extLst>
      <p:ext uri="{BB962C8B-B14F-4D97-AF65-F5344CB8AC3E}">
        <p14:creationId xmlns:p14="http://schemas.microsoft.com/office/powerpoint/2010/main" xmlns="" val="15698822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"Okul öncesi eğitimi, çocukların hareket, bilişsel, sosyal ve duygusal, dil ve öz-bakım alanlarında desteklenerek var olan potansiyellerini ortaya çıkarmalarını ve en üst düzeyde geliştirmelerini amaçlayan, programlı ve sistemli bir eğitim sürecidir. Bu süreçten çocuğunuzu mahrum bırakmayın. Yıllar sonra yapmak zorunda kalacağınız yatırımın temelini şimdiden atın ki çocuklarınız hayatlarının önemli sınavlarını verirken, sıkıştırılmış bilgilerle değil; temelleri atılmış eğitimle yetişmiş olsunlar.”</a:t>
            </a:r>
          </a:p>
          <a:p>
            <a:endParaRPr lang="tr-TR" dirty="0"/>
          </a:p>
        </p:txBody>
      </p:sp>
    </p:spTree>
    <p:extLst>
      <p:ext uri="{BB962C8B-B14F-4D97-AF65-F5344CB8AC3E}">
        <p14:creationId xmlns:p14="http://schemas.microsoft.com/office/powerpoint/2010/main" xmlns="" val="3913780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927280" y="-1178275"/>
            <a:ext cx="11045194" cy="6945031"/>
          </a:xfrm>
          <a:prstGeom prst="rect">
            <a:avLst/>
          </a:prstGeom>
        </p:spPr>
      </p:pic>
      <p:sp>
        <p:nvSpPr>
          <p:cNvPr id="5" name="Dikdörtgen 4"/>
          <p:cNvSpPr/>
          <p:nvPr/>
        </p:nvSpPr>
        <p:spPr>
          <a:xfrm rot="10800000" flipV="1">
            <a:off x="2112135" y="4885711"/>
            <a:ext cx="7031865" cy="1200329"/>
          </a:xfrm>
          <a:prstGeom prst="rect">
            <a:avLst/>
          </a:prstGeom>
        </p:spPr>
        <p:txBody>
          <a:bodyPr wrap="square">
            <a:spAutoFit/>
          </a:bodyPr>
          <a:lstStyle/>
          <a:p>
            <a:r>
              <a:rPr lang="tr-TR" b="1" dirty="0"/>
              <a:t>KAYNAKÇA</a:t>
            </a:r>
            <a:r>
              <a:rPr lang="tr-TR" b="1" dirty="0" smtClean="0"/>
              <a:t>;</a:t>
            </a:r>
            <a:endParaRPr lang="tr-TR" dirty="0"/>
          </a:p>
          <a:p>
            <a:r>
              <a:rPr lang="tr-TR" dirty="0"/>
              <a:t>Okul Öncesi Eğitim Programı İle Bütünleştirilmiş Aile Destek Eğitim Rehberi (OBADER)(T.C. </a:t>
            </a:r>
            <a:r>
              <a:rPr lang="tr-TR" dirty="0" smtClean="0"/>
              <a:t>MİLLİ </a:t>
            </a:r>
            <a:r>
              <a:rPr lang="tr-TR" dirty="0"/>
              <a:t>EĞİTİM BAKANLIĞI TEMEL EĞİTİM GENEL MÜDÜRLÜĞÜ</a:t>
            </a:r>
            <a:r>
              <a:rPr lang="tr-TR" dirty="0" smtClean="0"/>
              <a:t>)</a:t>
            </a:r>
            <a:endParaRPr lang="tr-TR" dirty="0"/>
          </a:p>
        </p:txBody>
      </p:sp>
    </p:spTree>
    <p:extLst>
      <p:ext uri="{BB962C8B-B14F-4D97-AF65-F5344CB8AC3E}">
        <p14:creationId xmlns:p14="http://schemas.microsoft.com/office/powerpoint/2010/main" xmlns="" val="3242495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i="1" dirty="0" smtClean="0">
                <a:solidFill>
                  <a:srgbClr val="00B0F0"/>
                </a:solidFill>
              </a:rPr>
              <a:t>Milli Eğitim Temel Kanununa göre </a:t>
            </a:r>
            <a:r>
              <a:rPr lang="tr-TR" sz="5300" b="1" i="1" cap="none" dirty="0" smtClean="0">
                <a:solidFill>
                  <a:srgbClr val="00B0F0"/>
                </a:solidFill>
                <a:cs typeface="Aharoni" panose="02010803020104030203" pitchFamily="2" charset="-79"/>
              </a:rPr>
              <a:t>Okul Öncesi Eğitimin Amaçları</a:t>
            </a:r>
            <a:r>
              <a:rPr lang="tr-TR" sz="5300" cap="none" dirty="0" smtClean="0">
                <a:solidFill>
                  <a:srgbClr val="00B0F0"/>
                </a:solidFill>
                <a:latin typeface="Aharoni" panose="02010803020104030203" pitchFamily="2" charset="-79"/>
                <a:cs typeface="Aharoni" panose="02010803020104030203" pitchFamily="2" charset="-79"/>
              </a:rPr>
              <a:t/>
            </a:r>
            <a:br>
              <a:rPr lang="tr-TR" sz="5300" cap="none" dirty="0" smtClean="0">
                <a:solidFill>
                  <a:srgbClr val="00B0F0"/>
                </a:solidFill>
                <a:latin typeface="Aharoni" panose="02010803020104030203" pitchFamily="2" charset="-79"/>
                <a:cs typeface="Aharoni" panose="02010803020104030203" pitchFamily="2" charset="-79"/>
              </a:rPr>
            </a:br>
            <a:endParaRPr lang="tr-TR" sz="5300" dirty="0">
              <a:solidFill>
                <a:srgbClr val="00B0F0"/>
              </a:solidFill>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a:xfrm>
            <a:off x="1251678" y="2286001"/>
            <a:ext cx="6382177" cy="3906981"/>
          </a:xfrm>
        </p:spPr>
        <p:txBody>
          <a:bodyPr>
            <a:normAutofit fontScale="77500" lnSpcReduction="20000"/>
          </a:bodyPr>
          <a:lstStyle/>
          <a:p>
            <a:r>
              <a:rPr lang="tr-TR" b="1" dirty="0" smtClean="0"/>
              <a:t>MADDE </a:t>
            </a:r>
            <a:r>
              <a:rPr lang="tr-TR" b="1" dirty="0"/>
              <a:t>20-</a:t>
            </a:r>
            <a:endParaRPr lang="tr-TR" dirty="0"/>
          </a:p>
          <a:p>
            <a:r>
              <a:rPr lang="tr-TR" dirty="0"/>
              <a:t>Okul öncesi eğitiminin amaç ve görevleri, milli eğitimin genel amaçlarına ve temel ilkelerine uygun olarak,</a:t>
            </a:r>
          </a:p>
          <a:p>
            <a:r>
              <a:rPr lang="tr-TR" dirty="0"/>
              <a:t> </a:t>
            </a:r>
          </a:p>
          <a:p>
            <a:r>
              <a:rPr lang="tr-TR" b="1" dirty="0"/>
              <a:t>(1)</a:t>
            </a:r>
            <a:r>
              <a:rPr lang="tr-TR" dirty="0"/>
              <a:t> Çocukların beden, zihin ve duygu gelişmesini ve iyi alışkanlıklar kazanmasını sağlamak;</a:t>
            </a:r>
          </a:p>
          <a:p>
            <a:r>
              <a:rPr lang="tr-TR" dirty="0"/>
              <a:t> </a:t>
            </a:r>
          </a:p>
          <a:p>
            <a:r>
              <a:rPr lang="tr-TR" b="1" dirty="0"/>
              <a:t>(2)</a:t>
            </a:r>
            <a:r>
              <a:rPr lang="tr-TR" dirty="0"/>
              <a:t> Onları </a:t>
            </a:r>
            <a:r>
              <a:rPr lang="tr-TR" dirty="0" smtClean="0"/>
              <a:t>ilk öğretime hazırlamak</a:t>
            </a:r>
            <a:r>
              <a:rPr lang="tr-TR" dirty="0"/>
              <a:t>;</a:t>
            </a:r>
          </a:p>
          <a:p>
            <a:r>
              <a:rPr lang="tr-TR" dirty="0"/>
              <a:t> </a:t>
            </a:r>
          </a:p>
          <a:p>
            <a:r>
              <a:rPr lang="tr-TR" b="1" dirty="0"/>
              <a:t>(3)</a:t>
            </a:r>
            <a:r>
              <a:rPr lang="tr-TR" dirty="0"/>
              <a:t> Şartları elverişsiz çevrelerden ve ailelerden gelen çocuklar için ortak bir yetişme ortamı yaratmak;</a:t>
            </a:r>
          </a:p>
          <a:p>
            <a:r>
              <a:rPr lang="tr-TR" dirty="0"/>
              <a:t> </a:t>
            </a:r>
          </a:p>
          <a:p>
            <a:r>
              <a:rPr lang="tr-TR" b="1" dirty="0"/>
              <a:t>(4)</a:t>
            </a:r>
            <a:r>
              <a:rPr lang="tr-TR" dirty="0"/>
              <a:t> Çocukların Türkçeyi doğru ve güzel konuşmalarını sağlamaktır.</a:t>
            </a:r>
          </a:p>
          <a:p>
            <a:endParaRPr lang="tr-TR" dirty="0"/>
          </a:p>
        </p:txBody>
      </p:sp>
      <p:pic>
        <p:nvPicPr>
          <p:cNvPr id="4" name="Resim 3"/>
          <p:cNvPicPr>
            <a:picLocks noChangeAspect="1"/>
          </p:cNvPicPr>
          <p:nvPr/>
        </p:nvPicPr>
        <p:blipFill>
          <a:blip r:embed="rId3" cstate="print"/>
          <a:stretch>
            <a:fillRect/>
          </a:stretch>
        </p:blipFill>
        <p:spPr>
          <a:xfrm>
            <a:off x="7883236" y="2286000"/>
            <a:ext cx="3546764" cy="4571999"/>
          </a:xfrm>
          <a:prstGeom prst="rect">
            <a:avLst/>
          </a:prstGeom>
        </p:spPr>
      </p:pic>
      <p:pic>
        <p:nvPicPr>
          <p:cNvPr id="7" name="Ses 6">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1366500" y="6032500"/>
            <a:ext cx="609600" cy="609600"/>
          </a:xfrm>
          <a:prstGeom prst="rect">
            <a:avLst/>
          </a:prstGeom>
        </p:spPr>
      </p:pic>
    </p:spTree>
    <p:extLst>
      <p:ext uri="{BB962C8B-B14F-4D97-AF65-F5344CB8AC3E}">
        <p14:creationId xmlns:p14="http://schemas.microsoft.com/office/powerpoint/2010/main" xmlns="" val="16813212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dirty="0">
                <a:solidFill>
                  <a:srgbClr val="00B0F0"/>
                </a:solidFill>
                <a:latin typeface="Aharoni" panose="02010803020104030203" pitchFamily="2" charset="-79"/>
                <a:cs typeface="Aharoni" panose="02010803020104030203" pitchFamily="2" charset="-79"/>
              </a:rPr>
              <a:t>Okul öncesi eğitim neden önemlidir</a:t>
            </a:r>
            <a:r>
              <a:rPr lang="tr-TR" sz="4400" dirty="0" smtClean="0">
                <a:solidFill>
                  <a:srgbClr val="00B0F0"/>
                </a:solidFill>
                <a:latin typeface="Aharoni" panose="02010803020104030203" pitchFamily="2" charset="-79"/>
                <a:cs typeface="Aharoni" panose="02010803020104030203" pitchFamily="2" charset="-79"/>
              </a:rPr>
              <a:t>?</a:t>
            </a:r>
            <a:endParaRPr lang="tr-TR" sz="4400" dirty="0">
              <a:solidFill>
                <a:srgbClr val="00B0F0"/>
              </a:solidFill>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p:txBody>
          <a:bodyPr>
            <a:normAutofit/>
          </a:bodyPr>
          <a:lstStyle/>
          <a:p>
            <a:pPr marL="0" indent="0">
              <a:buNone/>
            </a:pPr>
            <a:r>
              <a:rPr lang="tr-TR" dirty="0" smtClean="0"/>
              <a:t> </a:t>
            </a:r>
          </a:p>
          <a:p>
            <a:r>
              <a:rPr lang="tr-TR" dirty="0" smtClean="0"/>
              <a:t>Erken </a:t>
            </a:r>
            <a:r>
              <a:rPr lang="tr-TR" dirty="0"/>
              <a:t>çocukluk dönemi dediğimiz 0-6 yaş aralığını kapsayan, insan gelişiminin çoğunun tamamlandığı bir dönemdir. Erken çocukluk dönemi, insan gelişiminin başlangıç noktasıdır. Okul öncesi eğitim, çocuğun gelişim alanlarını destekleyerek yetişkinlik döneminde daha üretici ve verimli olmasına ve var olan potansiyelini ortaya daha kolay bir şekilde çıkarmasına yani kendisini keşfetmesine olanak sağlar. </a:t>
            </a:r>
          </a:p>
        </p:txBody>
      </p:sp>
      <p:pic>
        <p:nvPicPr>
          <p:cNvPr id="6" name="Ses 5">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1366500" y="6032500"/>
            <a:ext cx="609600" cy="609600"/>
          </a:xfrm>
          <a:prstGeom prst="rect">
            <a:avLst/>
          </a:prstGeom>
        </p:spPr>
      </p:pic>
    </p:spTree>
    <p:extLst>
      <p:ext uri="{BB962C8B-B14F-4D97-AF65-F5344CB8AC3E}">
        <p14:creationId xmlns:p14="http://schemas.microsoft.com/office/powerpoint/2010/main" xmlns="" val="42016388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Günümüzde yaşamın ilk beş yılının önemine değinen araştırmacılar, bu ilk yılların kişinin gelecekte nasıl bir birey olacağının belirleyicisi olduğunu vurgulamaktadır. Bu nedenle okul öncesi dönemde uygulanacak eğitimin sadece aile içerisindeki kişilere veya bilgisi yeterli olmayan kişilere bırakılmaması gerekmektedir. Bu kişiler çocuğuna ne kadar iyi bakarsa baksın, ne kadar çok ilgilenirse ilgilensin; çocukların bu alanda iyi eğitim almış eğitimcilere, eğitimciler tarafından hazırlanan eğitim programlarına ve arkadaşlarıyla sosyalleşebileceği oyun ortamlarına ihtiyaçları vardır.</a:t>
            </a:r>
          </a:p>
        </p:txBody>
      </p:sp>
      <p:pic>
        <p:nvPicPr>
          <p:cNvPr id="6" name="Ses 5">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1366500" y="6032500"/>
            <a:ext cx="609600" cy="609600"/>
          </a:xfrm>
          <a:prstGeom prst="rect">
            <a:avLst/>
          </a:prstGeom>
        </p:spPr>
      </p:pic>
    </p:spTree>
    <p:extLst>
      <p:ext uri="{BB962C8B-B14F-4D97-AF65-F5344CB8AC3E}">
        <p14:creationId xmlns:p14="http://schemas.microsoft.com/office/powerpoint/2010/main" xmlns="" val="14778311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İlköğretime hazır olmanın şartlarından biri ,çocuğun kendi yaşına uygun zihinsel gelişim düzeyine erişmesidir. Buna paralel olarak ilkokula başlayacak her çocuğun bazı temel becerileri kazanmış olması şarttır. Okul öncesi eğitim bu becerilerin kazanılmasında önemli bir rol oynar. Okul öncesi eğitimle çocukların </a:t>
            </a:r>
            <a:r>
              <a:rPr lang="tr-TR" b="1" dirty="0" smtClean="0"/>
              <a:t>motor, bilişsel, dil, sosyal ve duygusal gelişimleri ile öz bakım becerileri </a:t>
            </a:r>
            <a:r>
              <a:rPr lang="tr-TR" dirty="0" smtClean="0"/>
              <a:t>desteklenerek kişilik gelişimleri eğitimin temel hedefleri doğrultusunda güçlendirilir. </a:t>
            </a:r>
            <a:r>
              <a:rPr lang="tr-TR" dirty="0"/>
              <a:t>Yapılan birçok araştırmaya göre, okul öncesi eğitim alan çocukların okul başarılarının ve okul devamlılıklarının daha yüksek olduğunu gösteriyor.</a:t>
            </a:r>
          </a:p>
          <a:p>
            <a:endParaRPr lang="tr-TR" dirty="0"/>
          </a:p>
          <a:p>
            <a:pPr marL="0" indent="0">
              <a:buNone/>
            </a:pPr>
            <a:endParaRPr lang="tr-TR" dirty="0"/>
          </a:p>
        </p:txBody>
      </p:sp>
      <p:pic>
        <p:nvPicPr>
          <p:cNvPr id="6" name="Ses 5">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1366500" y="6032500"/>
            <a:ext cx="609600" cy="609600"/>
          </a:xfrm>
          <a:prstGeom prst="rect">
            <a:avLst/>
          </a:prstGeom>
        </p:spPr>
      </p:pic>
    </p:spTree>
    <p:extLst>
      <p:ext uri="{BB962C8B-B14F-4D97-AF65-F5344CB8AC3E}">
        <p14:creationId xmlns:p14="http://schemas.microsoft.com/office/powerpoint/2010/main" xmlns="" val="10387306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F0"/>
                </a:solidFill>
                <a:latin typeface="Aharoni" panose="02010803020104030203" pitchFamily="2" charset="-79"/>
                <a:cs typeface="Aharoni" panose="02010803020104030203" pitchFamily="2" charset="-79"/>
              </a:rPr>
              <a:t>Bilişsel Gelişim</a:t>
            </a:r>
            <a:endParaRPr lang="tr-TR" dirty="0">
              <a:solidFill>
                <a:srgbClr val="00B0F0"/>
              </a:solidFill>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a:xfrm>
            <a:off x="838200" y="1357745"/>
            <a:ext cx="10515600" cy="5320146"/>
          </a:xfrm>
        </p:spPr>
        <p:txBody>
          <a:bodyPr>
            <a:normAutofit fontScale="92500" lnSpcReduction="20000"/>
          </a:bodyPr>
          <a:lstStyle/>
          <a:p>
            <a:r>
              <a:rPr lang="tr-TR" dirty="0" smtClean="0"/>
              <a:t>Okul </a:t>
            </a:r>
            <a:r>
              <a:rPr lang="tr-TR" dirty="0"/>
              <a:t>öncesi eğitim sayesinde çocuklar eşleştirme, sınıflandırma, gözlem yapma ve tahmin etme gibi bilimsel süreç becerilerini kazanırlar. Kitapları incelemek, boyama ve çizimler yapmak, yetişkine duygu ve düşüncelerini yazdırmak gibi faaliyetler dikkat, algı ve bellek gibi bilişsel süreçleri destekleyerek erken okuma ve yazma yetilerinin gelişmesine yardımcı olur. Ulusal ve uluslararası düzeyde yapılan araştırmalar, erken çocukluk eğitiminin çocuklar, aileler ve toplum üzerinde önemli etkileri olduğunu ortaya koymuştur. Örneğin,</a:t>
            </a:r>
          </a:p>
          <a:p>
            <a:r>
              <a:rPr lang="tr-TR" dirty="0"/>
              <a:t>17 yaşına kadar olan zihinsel gelişmenin % 50’si  4 yaşına, % 30’u  4 yaşından 8 yaşına, % 20’si ise 8 yaşından 17 yaşına kadar oluşmaktadır ve sadece bu bilgi bile okul öncesi yılların önemini gözler önüne sermeye </a:t>
            </a:r>
            <a:r>
              <a:rPr lang="tr-TR" dirty="0" smtClean="0"/>
              <a:t>yetmekted.ir </a:t>
            </a:r>
            <a:r>
              <a:rPr lang="tr-TR" dirty="0"/>
              <a:t>Erken çocukluk dönemindeki deneyimler beynin çalışma biçimi için belirleyicidir. </a:t>
            </a:r>
            <a:endParaRPr lang="tr-TR" dirty="0" smtClean="0"/>
          </a:p>
          <a:p>
            <a:r>
              <a:rPr lang="tr-TR" dirty="0"/>
              <a:t>Yapılan çalışmalar okul öncesi eğitim alan çocuklarda okula devam oranlarının ve okul başarısının daha yüksek olduğunu göstermiştir. </a:t>
            </a:r>
            <a:endParaRPr lang="tr-TR" dirty="0" smtClean="0"/>
          </a:p>
          <a:p>
            <a:r>
              <a:rPr lang="tr-TR" dirty="0"/>
              <a:t>Ayrıca anaokulundaki faaliyetlerin dikkat ve konsantrasyon gerektirmesi çocuğun beyninin bu fonksiyonlarının gelişimine katkıda bulunur. Dikkat eksikliği sorunu ve öğrenme güçlüğü olan çocukların erken fark edilmesi ve </a:t>
            </a:r>
            <a:r>
              <a:rPr lang="tr-TR" dirty="0" smtClean="0"/>
              <a:t>ilkokula </a:t>
            </a:r>
            <a:r>
              <a:rPr lang="tr-TR" dirty="0"/>
              <a:t>başlamadan gerekli önlemlerin alınmasını sağlar. </a:t>
            </a:r>
          </a:p>
          <a:p>
            <a:r>
              <a:rPr lang="tr-TR" dirty="0"/>
              <a:t>Canlandırma, taklit ve hayali oyunlar sayesinde hayal gücü </a:t>
            </a:r>
            <a:r>
              <a:rPr lang="tr-TR" dirty="0" smtClean="0"/>
              <a:t>gelişir</a:t>
            </a:r>
            <a:r>
              <a:rPr lang="tr-TR" dirty="0"/>
              <a:t>. </a:t>
            </a:r>
            <a:endParaRPr lang="tr-TR" dirty="0" smtClean="0"/>
          </a:p>
          <a:p>
            <a:r>
              <a:rPr lang="tr-TR" dirty="0" smtClean="0"/>
              <a:t>Zihinsel </a:t>
            </a:r>
            <a:r>
              <a:rPr lang="tr-TR" dirty="0"/>
              <a:t>olarak, nesneleri eşleştirme, sınıflandırma, ölçme, gözlem yapma ve fikirler </a:t>
            </a:r>
            <a:r>
              <a:rPr lang="tr-TR" dirty="0" smtClean="0"/>
              <a:t>üretme</a:t>
            </a:r>
          </a:p>
          <a:p>
            <a:pPr marL="0" indent="0">
              <a:buNone/>
            </a:pPr>
            <a:r>
              <a:rPr lang="tr-TR" dirty="0" smtClean="0"/>
              <a:t> </a:t>
            </a:r>
            <a:r>
              <a:rPr lang="tr-TR" dirty="0"/>
              <a:t>gibi matematik ve bilim becerilerini kazanır</a:t>
            </a:r>
          </a:p>
          <a:p>
            <a:endParaRPr lang="tr-TR" dirty="0" smtClean="0"/>
          </a:p>
          <a:p>
            <a:endParaRPr lang="tr-TR" dirty="0" smtClean="0"/>
          </a:p>
          <a:p>
            <a:endParaRPr lang="tr-TR" dirty="0"/>
          </a:p>
          <a:p>
            <a:endParaRPr lang="tr-TR" dirty="0"/>
          </a:p>
          <a:p>
            <a:endParaRPr lang="tr-TR" dirty="0"/>
          </a:p>
        </p:txBody>
      </p:sp>
      <p:pic>
        <p:nvPicPr>
          <p:cNvPr id="5" name="Resim 4"/>
          <p:cNvPicPr>
            <a:picLocks noChangeAspect="1"/>
          </p:cNvPicPr>
          <p:nvPr/>
        </p:nvPicPr>
        <p:blipFill>
          <a:blip r:embed="rId3" cstate="print"/>
          <a:stretch>
            <a:fillRect/>
          </a:stretch>
        </p:blipFill>
        <p:spPr>
          <a:xfrm>
            <a:off x="10012966" y="5112063"/>
            <a:ext cx="1905000" cy="1745938"/>
          </a:xfrm>
          <a:prstGeom prst="rect">
            <a:avLst/>
          </a:prstGeom>
        </p:spPr>
      </p:pic>
      <p:pic>
        <p:nvPicPr>
          <p:cNvPr id="7" name="Ses 6">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1366500" y="6032500"/>
            <a:ext cx="609600" cy="609600"/>
          </a:xfrm>
          <a:prstGeom prst="rect">
            <a:avLst/>
          </a:prstGeom>
        </p:spPr>
      </p:pic>
    </p:spTree>
    <p:extLst>
      <p:ext uri="{BB962C8B-B14F-4D97-AF65-F5344CB8AC3E}">
        <p14:creationId xmlns:p14="http://schemas.microsoft.com/office/powerpoint/2010/main" xmlns="" val="4141314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F0"/>
                </a:solidFill>
                <a:latin typeface="Aharoni" panose="02010803020104030203" pitchFamily="2" charset="-79"/>
                <a:cs typeface="Aharoni" panose="02010803020104030203" pitchFamily="2" charset="-79"/>
              </a:rPr>
              <a:t>Dil Gelişimi</a:t>
            </a:r>
            <a:r>
              <a:rPr lang="tr-TR" dirty="0"/>
              <a:t/>
            </a:r>
            <a:br>
              <a:rPr lang="tr-TR" dirty="0"/>
            </a:br>
            <a:endParaRPr lang="tr-TR" dirty="0"/>
          </a:p>
        </p:txBody>
      </p:sp>
      <p:sp>
        <p:nvSpPr>
          <p:cNvPr id="3" name="İçerik Yer Tutucusu 2"/>
          <p:cNvSpPr>
            <a:spLocks noGrp="1"/>
          </p:cNvSpPr>
          <p:nvPr>
            <p:ph idx="1"/>
          </p:nvPr>
        </p:nvSpPr>
        <p:spPr>
          <a:xfrm>
            <a:off x="1251678" y="1609859"/>
            <a:ext cx="8003158" cy="4855335"/>
          </a:xfrm>
        </p:spPr>
        <p:txBody>
          <a:bodyPr>
            <a:normAutofit/>
          </a:bodyPr>
          <a:lstStyle/>
          <a:p>
            <a:r>
              <a:rPr lang="tr-TR" sz="2400" dirty="0" smtClean="0"/>
              <a:t>Bu </a:t>
            </a:r>
            <a:r>
              <a:rPr lang="tr-TR" sz="2400" dirty="0"/>
              <a:t>dönemde çocukların sözcük dağarcığı gelişir. Kendi görüşlerini ve düşüncelerini ifade ederken dili etkili bir şekilde kullanırlar. Ayrıca, dili anlama becerileri gelişir. Okul öncesi dönemdeki etkinlikler eğitime temel olacak şekilde dilin kurallara uygun kullanımını </a:t>
            </a:r>
            <a:r>
              <a:rPr lang="tr-TR" sz="2400" dirty="0" smtClean="0"/>
              <a:t>sağlar</a:t>
            </a:r>
          </a:p>
          <a:p>
            <a:r>
              <a:rPr lang="tr-TR" sz="2400" dirty="0"/>
              <a:t>Okul öncesi eğitim ile çocuklar konuşma ve iletişimdeki temel becerileri öğrenebilecekleri gibi bu becerilerini en detaylı şekilde geliştirebilirler. Gramer bilgisi olan ve kelime dağarcığı yüksek olan çocuk, kendini anlatabilmek ve çevresini tanımlayabilme konusunda ön planda olur. Eğitim, aile ile başlar ama asla sadece aile ile devam edemez.</a:t>
            </a:r>
          </a:p>
          <a:p>
            <a:endParaRPr lang="tr-TR" dirty="0"/>
          </a:p>
        </p:txBody>
      </p:sp>
      <p:pic>
        <p:nvPicPr>
          <p:cNvPr id="5" name="Resim 4"/>
          <p:cNvPicPr>
            <a:picLocks noChangeAspect="1"/>
          </p:cNvPicPr>
          <p:nvPr/>
        </p:nvPicPr>
        <p:blipFill>
          <a:blip r:embed="rId2" cstate="print"/>
          <a:stretch>
            <a:fillRect/>
          </a:stretch>
        </p:blipFill>
        <p:spPr>
          <a:xfrm>
            <a:off x="8932069" y="1944004"/>
            <a:ext cx="2820698" cy="3474759"/>
          </a:xfrm>
          <a:prstGeom prst="rect">
            <a:avLst/>
          </a:prstGeom>
        </p:spPr>
      </p:pic>
    </p:spTree>
    <p:extLst>
      <p:ext uri="{BB962C8B-B14F-4D97-AF65-F5344CB8AC3E}">
        <p14:creationId xmlns:p14="http://schemas.microsoft.com/office/powerpoint/2010/main" xmlns="" val="4254881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232728"/>
            <a:ext cx="10178322" cy="1492132"/>
          </a:xfrm>
        </p:spPr>
        <p:txBody>
          <a:bodyPr>
            <a:normAutofit fontScale="90000"/>
          </a:bodyPr>
          <a:lstStyle/>
          <a:p>
            <a:r>
              <a:rPr lang="tr-TR" b="1" dirty="0">
                <a:solidFill>
                  <a:srgbClr val="00B0F0"/>
                </a:solidFill>
                <a:latin typeface="Aharoni" panose="02010803020104030203" pitchFamily="2" charset="-79"/>
                <a:cs typeface="Aharoni" panose="02010803020104030203" pitchFamily="2" charset="-79"/>
              </a:rPr>
              <a:t>Sosyal ve Duygusal Gelişim</a:t>
            </a:r>
            <a:r>
              <a:rPr lang="tr-TR" b="1" dirty="0"/>
              <a:t>    </a:t>
            </a:r>
            <a:r>
              <a:rPr lang="tr-TR" dirty="0"/>
              <a:t/>
            </a:r>
            <a:br>
              <a:rPr lang="tr-TR" dirty="0"/>
            </a:br>
            <a:endParaRPr lang="tr-TR" dirty="0"/>
          </a:p>
        </p:txBody>
      </p:sp>
      <p:sp>
        <p:nvSpPr>
          <p:cNvPr id="3" name="İçerik Yer Tutucusu 2"/>
          <p:cNvSpPr>
            <a:spLocks noGrp="1"/>
          </p:cNvSpPr>
          <p:nvPr>
            <p:ph idx="1"/>
          </p:nvPr>
        </p:nvSpPr>
        <p:spPr>
          <a:xfrm>
            <a:off x="1251678" y="978794"/>
            <a:ext cx="8446504" cy="5879205"/>
          </a:xfrm>
        </p:spPr>
        <p:txBody>
          <a:bodyPr>
            <a:normAutofit lnSpcReduction="10000"/>
          </a:bodyPr>
          <a:lstStyle/>
          <a:p>
            <a:r>
              <a:rPr lang="tr-TR" dirty="0" smtClean="0"/>
              <a:t>Okul </a:t>
            </a:r>
            <a:r>
              <a:rPr lang="tr-TR" dirty="0"/>
              <a:t>öncesi eğitim süresince çocuklar ilköğretime hazırlanırken, paylaşmayı, işbirliğini, sosyalleşmeyi ve birlikte çalışmayı öğrenirler. Ayrıca arkadaşlarıyla çatışmaları ve ilişkilerinde ortaya çıkan sorunları çözümlemeyi,  kendini nasıl ve ne zaman koruyacağını ve diğer çocukların hakkına saygı duymayı da öğrenirler. Bütün bunlar, çocuğun hayatında yer alabilecek sorunlara çözüm yolları bulmasına ve problem çözme becerilerinin gelişmesine yardımcı olur. Çocuğun sosyal ve duygusal olarak kendi işini kendisinin yapması, sorunlarının üstesinden gelmesi ve bazı kararları kendisinin vermesi özgüvenini geliştirir. Özgüveni yüksek olan çocuk kendisini önemli, değerli, yetenekli ve başarılı biri olarak algılar</a:t>
            </a:r>
            <a:r>
              <a:rPr lang="tr-TR" dirty="0" smtClean="0"/>
              <a:t>.</a:t>
            </a:r>
            <a:r>
              <a:rPr lang="tr-TR" dirty="0"/>
              <a:t> Anne-babadan ayrı kalabileceğini ve onların bulunmadığı zamanlarda da kendisine bakabileceğini görmek çocuğun öz güven ve bağımsızlık duygularını artırdığı gibi, kendi kendini avutma ve oyalama becerilerinin gelişmesine yardımcı olur. Ayrıca toplu yaşamanın gerektirdiği sınırlara ve kurallara uymayı da anaokulunda </a:t>
            </a:r>
            <a:r>
              <a:rPr lang="tr-TR" dirty="0" smtClean="0"/>
              <a:t>öğrenirler</a:t>
            </a:r>
          </a:p>
          <a:p>
            <a:pPr lvl="0"/>
            <a:r>
              <a:rPr lang="tr-TR" dirty="0"/>
              <a:t>Çocuklar evde yapamayacakları aktiviteleri sadece eğitim merkezlerinde gerçekleştirebilir. Eğitim merkezlerinde yapılan aktiviteler çocuklara, farklı bakış açılarını, paylaşmayı ve zaman yönetimini öğretir.</a:t>
            </a:r>
          </a:p>
          <a:p>
            <a:endParaRPr lang="tr-TR" dirty="0"/>
          </a:p>
          <a:p>
            <a:endParaRPr lang="tr-TR" dirty="0"/>
          </a:p>
        </p:txBody>
      </p:sp>
      <p:pic>
        <p:nvPicPr>
          <p:cNvPr id="5" name="Resim 4"/>
          <p:cNvPicPr>
            <a:picLocks noChangeAspect="1"/>
          </p:cNvPicPr>
          <p:nvPr/>
        </p:nvPicPr>
        <p:blipFill>
          <a:blip r:embed="rId2" cstate="print"/>
          <a:stretch>
            <a:fillRect/>
          </a:stretch>
        </p:blipFill>
        <p:spPr>
          <a:xfrm>
            <a:off x="9727334" y="1346489"/>
            <a:ext cx="1943966" cy="3890530"/>
          </a:xfrm>
          <a:prstGeom prst="rect">
            <a:avLst/>
          </a:prstGeom>
        </p:spPr>
      </p:pic>
    </p:spTree>
    <p:extLst>
      <p:ext uri="{BB962C8B-B14F-4D97-AF65-F5344CB8AC3E}">
        <p14:creationId xmlns:p14="http://schemas.microsoft.com/office/powerpoint/2010/main" xmlns="" val="2121622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F0"/>
                </a:solidFill>
                <a:latin typeface="Aharoni" panose="02010803020104030203" pitchFamily="2" charset="-79"/>
                <a:cs typeface="Aharoni" panose="02010803020104030203" pitchFamily="2" charset="-79"/>
              </a:rPr>
              <a:t>Hareket Gelişimi</a:t>
            </a:r>
            <a:endParaRPr lang="tr-TR" dirty="0">
              <a:solidFill>
                <a:srgbClr val="00B0F0"/>
              </a:solidFill>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a:xfrm>
            <a:off x="1251678" y="1288474"/>
            <a:ext cx="7158031" cy="5353626"/>
          </a:xfrm>
        </p:spPr>
        <p:txBody>
          <a:bodyPr>
            <a:normAutofit fontScale="85000" lnSpcReduction="20000"/>
          </a:bodyPr>
          <a:lstStyle/>
          <a:p>
            <a:r>
              <a:rPr lang="tr-TR" dirty="0"/>
              <a:t>Bebeklerde ve çocuklarda fiziksel olarak gelişen becerilerin tamamına motor becerileri adı verilmektedir. Fiziksel gelişim, çocuklardaki kaslara bağlı olan gelişimlerdir. </a:t>
            </a:r>
            <a:r>
              <a:rPr lang="tr-TR" b="1" dirty="0"/>
              <a:t>Motor becerileri </a:t>
            </a:r>
            <a:r>
              <a:rPr lang="tr-TR" dirty="0"/>
              <a:t>temel olarak bebeklik ile başlar ve ergenlik dönemine kadar devam eder. İstisnai durumlarda ergenlik sonrasına kadar da bu dönem devam edebilmektedir. Parmaklar, eklemler gibi bölgelerde olan gelişimler ince motor becerileri olarak adlandırılır. Ayak, bacak, kol gibi kas kütlelerinin daha yoğun olduğu bölgelerdeki gelişimler ise kaba motor becerileridir.</a:t>
            </a:r>
          </a:p>
          <a:p>
            <a:r>
              <a:rPr lang="tr-TR" dirty="0"/>
              <a:t>Motor becerileri temel olarak reflekse</a:t>
            </a:r>
            <a:r>
              <a:rPr lang="tr-TR" b="1" dirty="0"/>
              <a:t> </a:t>
            </a:r>
            <a:r>
              <a:rPr lang="tr-TR" dirty="0"/>
              <a:t>dayansa da bu becerileri geliştirmek için bir dizi eğitim gereklidir. Bu eğitimler bir süreliğine evde verilebilir lakin çocuklardaki gelişimin zamanında tamamlanması için okul öncesi eğitim ile birlikte gelişmesi en doğru karar olacaktır. Çocuklar; koşma, zıplama, atlama gibi kaba motor becerilerini sınırsız bir enerji yükü ile yerine getirirler. Zaman geçtikçe bu sınırsız enerjiyi daha </a:t>
            </a:r>
            <a:r>
              <a:rPr lang="tr-TR" dirty="0" smtClean="0"/>
              <a:t>kontrollü ve </a:t>
            </a:r>
            <a:r>
              <a:rPr lang="tr-TR" dirty="0"/>
              <a:t>gerektiği kadar kullanma evresine geçerler. </a:t>
            </a:r>
            <a:r>
              <a:rPr lang="tr-TR" b="1" dirty="0" smtClean="0"/>
              <a:t>Kontrollü</a:t>
            </a:r>
            <a:r>
              <a:rPr lang="tr-TR" dirty="0" smtClean="0"/>
              <a:t> </a:t>
            </a:r>
            <a:r>
              <a:rPr lang="tr-TR" b="1" dirty="0" smtClean="0"/>
              <a:t>Hareket </a:t>
            </a:r>
            <a:r>
              <a:rPr lang="tr-TR" b="1" dirty="0"/>
              <a:t>becerisi </a:t>
            </a:r>
            <a:r>
              <a:rPr lang="tr-TR" dirty="0"/>
              <a:t>çocukların dünyayı ve çevresini tanımasına yardımcı olur ve toplum ile uyumlu hale gelerek iletişim becerilerini de geliştirirler.</a:t>
            </a:r>
          </a:p>
          <a:p>
            <a:r>
              <a:rPr lang="tr-TR" dirty="0"/>
              <a:t>İnce ve kaba motor becerileri, beyin ve kasların birlikte çalışması ile meydana gelir. Çocuklar, kalem tutarak, koşarak ve ellerini yıkayarak motor becerilerini test eder. Okul öncesi eğitimi ile çocuklar, bu becerilerini hem detaylı bir şekilde gözlemleyebilirler hem de organize hareket etmeyi öğrenirler.</a:t>
            </a:r>
          </a:p>
          <a:p>
            <a:endParaRPr lang="tr-TR" dirty="0" smtClean="0"/>
          </a:p>
          <a:p>
            <a:pPr marL="0" indent="0">
              <a:buNone/>
            </a:pPr>
            <a:endParaRPr lang="tr-TR" dirty="0" smtClean="0"/>
          </a:p>
          <a:p>
            <a:pPr marL="0" indent="0">
              <a:buNone/>
            </a:pPr>
            <a:endParaRPr lang="tr-TR" dirty="0"/>
          </a:p>
        </p:txBody>
      </p:sp>
      <p:pic>
        <p:nvPicPr>
          <p:cNvPr id="5" name="Resim 4"/>
          <p:cNvPicPr>
            <a:picLocks noChangeAspect="1"/>
          </p:cNvPicPr>
          <p:nvPr/>
        </p:nvPicPr>
        <p:blipFill>
          <a:blip r:embed="rId2" cstate="print"/>
          <a:stretch>
            <a:fillRect/>
          </a:stretch>
        </p:blipFill>
        <p:spPr>
          <a:xfrm>
            <a:off x="8409709" y="1874517"/>
            <a:ext cx="3311236" cy="3865418"/>
          </a:xfrm>
          <a:prstGeom prst="rect">
            <a:avLst/>
          </a:prstGeom>
        </p:spPr>
      </p:pic>
    </p:spTree>
    <p:extLst>
      <p:ext uri="{BB962C8B-B14F-4D97-AF65-F5344CB8AC3E}">
        <p14:creationId xmlns:p14="http://schemas.microsoft.com/office/powerpoint/2010/main" xmlns="" val="3928220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TM10001106[[fn=Rozet]]</Template>
  <TotalTime>8213412</TotalTime>
  <Words>818</Words>
  <Application>Microsoft Office PowerPoint</Application>
  <PresentationFormat>Özel</PresentationFormat>
  <Paragraphs>51</Paragraphs>
  <Slides>13</Slides>
  <Notes>0</Notes>
  <HiddenSlides>0</HiddenSlides>
  <MMClips>6</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Badge</vt:lpstr>
      <vt:lpstr>OKUL ÖNCESİ EĞİTİMİN ÖNEMİ</vt:lpstr>
      <vt:lpstr>Milli Eğitim Temel Kanununa göre Okul Öncesi Eğitimin Amaçları </vt:lpstr>
      <vt:lpstr>Okul öncesi eğitim neden önemlidir?</vt:lpstr>
      <vt:lpstr>Slayt 4</vt:lpstr>
      <vt:lpstr>Slayt 5</vt:lpstr>
      <vt:lpstr>Bilişsel Gelişim</vt:lpstr>
      <vt:lpstr>Dil Gelişimi </vt:lpstr>
      <vt:lpstr>Sosyal ve Duygusal Gelişim     </vt:lpstr>
      <vt:lpstr>Hareket Gelişimi</vt:lpstr>
      <vt:lpstr>Öz bakım Becerilerinin Gelişimi </vt:lpstr>
      <vt:lpstr>Öz Bilincin Gelişimi</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 EĞİTİMİN ÖNEMİ</dc:title>
  <dc:creator>Melih</dc:creator>
  <cp:lastModifiedBy>Dijisistem Bilisim</cp:lastModifiedBy>
  <cp:revision>25</cp:revision>
  <dcterms:created xsi:type="dcterms:W3CDTF">2008-12-31T21:25:34Z</dcterms:created>
  <dcterms:modified xsi:type="dcterms:W3CDTF">2024-08-22T12:16:18Z</dcterms:modified>
</cp:coreProperties>
</file>